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81" r:id="rId3"/>
    <p:sldId id="285" r:id="rId4"/>
    <p:sldId id="258" r:id="rId5"/>
    <p:sldId id="259" r:id="rId6"/>
    <p:sldId id="272" r:id="rId7"/>
    <p:sldId id="273" r:id="rId8"/>
    <p:sldId id="260" r:id="rId9"/>
    <p:sldId id="287" r:id="rId10"/>
    <p:sldId id="286" r:id="rId11"/>
    <p:sldId id="288" r:id="rId12"/>
    <p:sldId id="267" r:id="rId13"/>
    <p:sldId id="289" r:id="rId14"/>
    <p:sldId id="277" r:id="rId15"/>
    <p:sldId id="290" r:id="rId16"/>
    <p:sldId id="291" r:id="rId17"/>
    <p:sldId id="29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manova" initials="r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1" autoAdjust="0"/>
    <p:restoredTop sz="94729" autoAdjust="0"/>
  </p:normalViewPr>
  <p:slideViewPr>
    <p:cSldViewPr>
      <p:cViewPr>
        <p:scale>
          <a:sx n="66" d="100"/>
          <a:sy n="66" d="100"/>
        </p:scale>
        <p:origin x="-402" y="-5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ABE97-5705-4F21-A1D4-3FCFE4CFE936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BC866-641B-49AF-9177-622A2DF6A4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551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8458200" cy="1470025"/>
          </a:xfrm>
        </p:spPr>
        <p:txBody>
          <a:bodyPr>
            <a:noAutofit/>
          </a:bodyPr>
          <a:lstStyle/>
          <a:p>
            <a:r>
              <a:rPr lang="ru-RU" sz="6000" dirty="0" smtClean="0">
                <a:solidFill>
                  <a:schemeClr val="accent2"/>
                </a:solidFill>
              </a:rPr>
              <a:t>ОГЭ-2022 </a:t>
            </a:r>
            <a:r>
              <a:rPr lang="ru-RU" sz="6000" dirty="0" smtClean="0">
                <a:solidFill>
                  <a:schemeClr val="accent2"/>
                </a:solidFill>
              </a:rPr>
              <a:t/>
            </a:r>
            <a:br>
              <a:rPr lang="ru-RU" sz="6000" dirty="0" smtClean="0">
                <a:solidFill>
                  <a:schemeClr val="accent2"/>
                </a:solidFill>
              </a:rPr>
            </a:br>
            <a:r>
              <a:rPr lang="ru-RU" sz="6000" dirty="0" smtClean="0">
                <a:solidFill>
                  <a:schemeClr val="accent2"/>
                </a:solidFill>
              </a:rPr>
              <a:t>по физике</a:t>
            </a:r>
            <a:endParaRPr lang="ru-RU" sz="6000" dirty="0">
              <a:solidFill>
                <a:schemeClr val="accent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7571184" cy="17526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2"/>
                </a:solidFill>
              </a:rPr>
              <a:t>Задания, требования</a:t>
            </a:r>
          </a:p>
          <a:p>
            <a:r>
              <a:rPr lang="ru-RU" sz="3200" dirty="0" smtClean="0">
                <a:solidFill>
                  <a:schemeClr val="accent2"/>
                </a:solidFill>
              </a:rPr>
              <a:t>и </a:t>
            </a:r>
            <a:r>
              <a:rPr lang="ru-RU" sz="3200" dirty="0">
                <a:solidFill>
                  <a:schemeClr val="accent2"/>
                </a:solidFill>
              </a:rPr>
              <a:t>изменения в сравнении с ОГЭ-2020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69696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r>
              <a:rPr lang="ru-RU" dirty="0" smtClean="0"/>
              <a:t>№ 5–10 – Задания с кратким ответом в виде в виде целого числа или конечной десятичной дроби</a:t>
            </a:r>
          </a:p>
          <a:p>
            <a:pPr marL="402336" lvl="1" indent="0">
              <a:buNone/>
            </a:pPr>
            <a:r>
              <a:rPr lang="ru-RU" sz="2800" dirty="0" smtClean="0"/>
              <a:t>Максимальное количество баллов – 6</a:t>
            </a:r>
          </a:p>
          <a:p>
            <a:endParaRPr lang="ru-RU" dirty="0" smtClean="0"/>
          </a:p>
          <a:p>
            <a:r>
              <a:rPr lang="ru-RU" dirty="0" smtClean="0"/>
              <a:t>№ 3 и 15 – Задания с выбором одного верного утверждения</a:t>
            </a:r>
          </a:p>
          <a:p>
            <a:pPr marL="402336" lvl="1" indent="0">
              <a:buNone/>
            </a:pPr>
            <a:r>
              <a:rPr lang="ru-RU" sz="2800" dirty="0" smtClean="0"/>
              <a:t>Максимальное количество баллов – 2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r>
              <a:rPr lang="ru-RU" dirty="0" smtClean="0"/>
              <a:t>№ 13, 14, 16 и 19 – Задания на множественный выбор</a:t>
            </a:r>
          </a:p>
          <a:p>
            <a:pPr marL="402336" lvl="1" indent="0">
              <a:buNone/>
            </a:pPr>
            <a:r>
              <a:rPr lang="ru-RU" sz="2800" dirty="0" smtClean="0"/>
              <a:t>Максимальное количество баллов – 8</a:t>
            </a:r>
          </a:p>
          <a:p>
            <a:pPr marL="109728" indent="0">
              <a:buNone/>
            </a:pPr>
            <a:endParaRPr lang="ru-RU" dirty="0" smtClean="0"/>
          </a:p>
          <a:p>
            <a:r>
              <a:rPr lang="ru-RU" dirty="0" smtClean="0"/>
              <a:t>№ 17, 20–25 – Часть 1. Задания с развернутым ответом</a:t>
            </a:r>
          </a:p>
          <a:p>
            <a:pPr marL="402336" lvl="1" indent="0">
              <a:buNone/>
            </a:pPr>
            <a:r>
              <a:rPr lang="ru-RU" sz="2800" dirty="0" smtClean="0"/>
              <a:t>Максимальное количество баллов – 18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№17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dirty="0" smtClean="0"/>
              <a:t>Экспериментальное задание на реальном оборудовании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 smtClean="0"/>
              <a:t>В сравнении с заданием №17 из КИМ-2020 к проведению косвенных измерений </a:t>
            </a:r>
            <a:r>
              <a:rPr lang="ru-RU" dirty="0" smtClean="0">
                <a:solidFill>
                  <a:schemeClr val="accent2"/>
                </a:solidFill>
              </a:rPr>
              <a:t>добавлено исследование зависимости</a:t>
            </a:r>
            <a:r>
              <a:rPr lang="ru-RU" dirty="0" smtClean="0"/>
              <a:t> одной физической величины от другой, которое </a:t>
            </a:r>
            <a:r>
              <a:rPr lang="ru-RU" dirty="0" smtClean="0">
                <a:solidFill>
                  <a:schemeClr val="accent2"/>
                </a:solidFill>
              </a:rPr>
              <a:t>включает не менее </a:t>
            </a:r>
            <a:r>
              <a:rPr lang="ru-RU" dirty="0" smtClean="0">
                <a:solidFill>
                  <a:schemeClr val="accent2"/>
                </a:solidFill>
              </a:rPr>
              <a:t>трех </a:t>
            </a:r>
            <a:r>
              <a:rPr lang="ru-RU" dirty="0" smtClean="0">
                <a:solidFill>
                  <a:schemeClr val="accent2"/>
                </a:solidFill>
              </a:rPr>
              <a:t>прямых измерений</a:t>
            </a:r>
            <a:r>
              <a:rPr lang="ru-RU" dirty="0" smtClean="0"/>
              <a:t> с записью абсолютной погрешности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№17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ru-RU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916832"/>
            <a:ext cx="7992888" cy="4456099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</p:pic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№19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ru-RU" dirty="0" smtClean="0"/>
              <a:t>Задание на множественный выбор к тексту физического содержания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3068960"/>
            <a:ext cx="6428722" cy="3244974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323528" y="3284984"/>
            <a:ext cx="208823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buClr>
                <a:srgbClr val="740000"/>
              </a:buClr>
            </a:pPr>
            <a:r>
              <a:rPr lang="ru-RU" sz="2400" dirty="0" smtClean="0">
                <a:solidFill>
                  <a:srgbClr val="740000"/>
                </a:solidFill>
              </a:rPr>
              <a:t>В КИМ-2020 это задание было на выбор одного верного утверждения</a:t>
            </a:r>
            <a:endParaRPr lang="ru-RU" sz="2400" dirty="0">
              <a:solidFill>
                <a:srgbClr val="740000"/>
              </a:solidFill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1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2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№20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ru-RU" dirty="0" smtClean="0"/>
              <a:t>Задание с развернутым ответом к тексту физического содержания</a:t>
            </a:r>
          </a:p>
          <a:p>
            <a:pPr marL="0" indent="0" algn="just">
              <a:buNone/>
            </a:pPr>
            <a:r>
              <a:rPr lang="ru-RU" sz="2600" dirty="0" smtClean="0">
                <a:solidFill>
                  <a:srgbClr val="740000"/>
                </a:solidFill>
              </a:rPr>
              <a:t>В КИМ-2020 это задание было на выбор одного верного утверждения</a:t>
            </a:r>
          </a:p>
          <a:p>
            <a:pPr marL="0" lvl="0" indent="0" algn="just">
              <a:buNone/>
            </a:pPr>
            <a:endParaRPr lang="ru-RU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3789040"/>
            <a:ext cx="7010400" cy="2771775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</p:pic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№21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dirty="0" smtClean="0"/>
              <a:t>В сравнении с КИМ-2020 теперь задание построено на контексте учебных ситуаций, преимущественно – на прогнозировании результатов опытов или интерпретации их результатов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4509120"/>
            <a:ext cx="8359668" cy="1520949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</p:pic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№22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dirty="0" smtClean="0"/>
              <a:t>В сравнении с КИМ-2020 задание </a:t>
            </a:r>
            <a:r>
              <a:rPr lang="ru-RU" dirty="0" smtClean="0"/>
              <a:t>КИМ-2022 </a:t>
            </a:r>
            <a:r>
              <a:rPr lang="ru-RU" dirty="0" smtClean="0"/>
              <a:t>построено на практико-ориентированном контексте</a:t>
            </a:r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3933056"/>
            <a:ext cx="8208912" cy="608873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</p:pic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ОГЭ-2022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943136"/>
            <a:ext cx="8568952" cy="4325112"/>
          </a:xfrm>
        </p:spPr>
        <p:txBody>
          <a:bodyPr>
            <a:noAutofit/>
          </a:bodyPr>
          <a:lstStyle/>
          <a:p>
            <a:pPr lvl="0"/>
            <a:r>
              <a:rPr lang="ru-RU" dirty="0" smtClean="0"/>
              <a:t>К тексту физического содержания теперь предлагают одно задание на множественный выбор</a:t>
            </a:r>
          </a:p>
          <a:p>
            <a:pPr lvl="0"/>
            <a:endParaRPr lang="ru-RU" dirty="0" smtClean="0"/>
          </a:p>
          <a:p>
            <a:pPr lvl="0"/>
            <a:r>
              <a:rPr lang="ru-RU" dirty="0" smtClean="0"/>
              <a:t>Увеличили количество заданий с развернутым ответом – добавили еще одну качественную задачу</a:t>
            </a:r>
          </a:p>
          <a:p>
            <a:pPr lvl="0"/>
            <a:endParaRPr lang="ru-RU" dirty="0" smtClean="0"/>
          </a:p>
          <a:p>
            <a:r>
              <a:rPr lang="ru-RU" dirty="0" smtClean="0"/>
              <a:t>Увеличился максимальный первичный балл</a:t>
            </a:r>
          </a:p>
          <a:p>
            <a:pPr lvl="0"/>
            <a:endParaRPr lang="ru-RU" dirty="0" smtClean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ОГЭ-2022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943136"/>
            <a:ext cx="8640960" cy="4325112"/>
          </a:xfrm>
        </p:spPr>
        <p:txBody>
          <a:bodyPr>
            <a:noAutofit/>
          </a:bodyPr>
          <a:lstStyle/>
          <a:p>
            <a:pPr lvl="0"/>
            <a:r>
              <a:rPr lang="ru-RU" dirty="0" smtClean="0"/>
              <a:t>Расширили содержание задания №17. Добавили исследование зависимостей величин, включающее не менее </a:t>
            </a:r>
            <a:r>
              <a:rPr lang="ru-RU" dirty="0" smtClean="0"/>
              <a:t>трех </a:t>
            </a:r>
            <a:r>
              <a:rPr lang="ru-RU" dirty="0" smtClean="0"/>
              <a:t>прямых измерений с записью абсолютной погрешности</a:t>
            </a:r>
          </a:p>
          <a:p>
            <a:pPr lvl="0"/>
            <a:endParaRPr lang="ru-RU" dirty="0" smtClean="0"/>
          </a:p>
          <a:p>
            <a:r>
              <a:rPr lang="ru-RU" dirty="0" smtClean="0"/>
              <a:t>Задание №21 теперь построено на контексте учебных ситуаций</a:t>
            </a:r>
          </a:p>
          <a:p>
            <a:endParaRPr lang="ru-RU" dirty="0" smtClean="0"/>
          </a:p>
          <a:p>
            <a:r>
              <a:rPr lang="ru-RU" dirty="0" smtClean="0"/>
              <a:t>Задание №22 теперь построено на практико-ориентированном контексте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На что обратить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внимание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endParaRPr lang="ru-RU" dirty="0" smtClean="0"/>
          </a:p>
          <a:p>
            <a:r>
              <a:rPr lang="ru-RU" dirty="0" smtClean="0"/>
              <a:t>Время </a:t>
            </a:r>
            <a:endParaRPr lang="ru-RU" dirty="0"/>
          </a:p>
          <a:p>
            <a:r>
              <a:rPr lang="ru-RU" dirty="0"/>
              <a:t>Дополнительное оборудование</a:t>
            </a:r>
          </a:p>
          <a:p>
            <a:r>
              <a:rPr lang="ru-RU" dirty="0" smtClean="0"/>
              <a:t>Первичный </a:t>
            </a:r>
            <a:r>
              <a:rPr lang="ru-RU" dirty="0"/>
              <a:t>балл</a:t>
            </a:r>
          </a:p>
          <a:p>
            <a:r>
              <a:rPr lang="ru-RU" dirty="0" smtClean="0"/>
              <a:t>Содержательные разделы </a:t>
            </a:r>
            <a:r>
              <a:rPr lang="ru-RU" dirty="0"/>
              <a:t>предмета</a:t>
            </a:r>
          </a:p>
          <a:p>
            <a:r>
              <a:rPr lang="ru-RU" dirty="0" smtClean="0"/>
              <a:t>Задания</a:t>
            </a: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Время выполнения работы 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ctr">
              <a:buNone/>
            </a:pPr>
            <a:endParaRPr lang="ru-RU" dirty="0" smtClean="0"/>
          </a:p>
          <a:p>
            <a:pPr marL="109728" indent="0" algn="ctr">
              <a:buNone/>
            </a:pPr>
            <a:endParaRPr lang="ru-RU" dirty="0"/>
          </a:p>
          <a:p>
            <a:pPr marL="109728" indent="0" algn="ctr">
              <a:buNone/>
            </a:pPr>
            <a:r>
              <a:rPr lang="ru-RU" dirty="0" smtClean="0"/>
              <a:t>3 часа(180 минут)</a:t>
            </a:r>
            <a:r>
              <a:rPr lang="ru-RU" dirty="0" smtClean="0">
                <a:solidFill>
                  <a:schemeClr val="accent2"/>
                </a:solidFill>
              </a:rPr>
              <a:t> </a:t>
            </a:r>
          </a:p>
          <a:p>
            <a:pPr marL="109728" indent="0" algn="ctr">
              <a:buNone/>
            </a:pP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r>
              <a:rPr lang="ru-RU" dirty="0" smtClean="0">
                <a:solidFill>
                  <a:schemeClr val="accent2"/>
                </a:solidFill>
              </a:rPr>
              <a:t>Для учеников с ОВЗ, детей-инвалидов и инвалидов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accent2"/>
                </a:solidFill>
              </a:rPr>
              <a:t>– </a:t>
            </a:r>
            <a:r>
              <a:rPr lang="ru-RU" dirty="0" smtClean="0"/>
              <a:t>4 часа 30 минут(270 минут) </a:t>
            </a: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Дополнительное оборудование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dirty="0" smtClean="0"/>
              <a:t>Лабораторное оборудование</a:t>
            </a:r>
          </a:p>
          <a:p>
            <a:pPr lvl="1">
              <a:buNone/>
            </a:pPr>
            <a:r>
              <a:rPr lang="ru-RU" dirty="0" smtClean="0"/>
              <a:t>Для выполнения экспериментального задания  №17</a:t>
            </a:r>
          </a:p>
          <a:p>
            <a:endParaRPr lang="ru-RU" dirty="0" smtClean="0"/>
          </a:p>
          <a:p>
            <a:r>
              <a:rPr lang="ru-RU" dirty="0" smtClean="0"/>
              <a:t>Линейка</a:t>
            </a:r>
          </a:p>
          <a:p>
            <a:pPr lvl="1">
              <a:buNone/>
            </a:pPr>
            <a:r>
              <a:rPr lang="ru-RU" dirty="0" smtClean="0"/>
              <a:t>Не должна содержать справочную информацию</a:t>
            </a:r>
          </a:p>
          <a:p>
            <a:endParaRPr lang="ru-RU" dirty="0" smtClean="0"/>
          </a:p>
          <a:p>
            <a:r>
              <a:rPr lang="ru-RU" dirty="0" smtClean="0"/>
              <a:t>Непрограммируемый   калькулятор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Первичный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балл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just">
              <a:buNone/>
            </a:pPr>
            <a:endParaRPr lang="ru-RU" dirty="0" smtClean="0"/>
          </a:p>
          <a:p>
            <a:pPr marL="109728" indent="0" algn="just">
              <a:buNone/>
            </a:pPr>
            <a:endParaRPr lang="ru-RU" dirty="0"/>
          </a:p>
          <a:p>
            <a:pPr marL="109728" indent="0" algn="just">
              <a:buNone/>
            </a:pPr>
            <a:endParaRPr lang="ru-RU" dirty="0" smtClean="0"/>
          </a:p>
          <a:p>
            <a:pPr marL="109728" indent="0" algn="ctr">
              <a:buNone/>
            </a:pPr>
            <a:r>
              <a:rPr lang="ru-RU" dirty="0" smtClean="0"/>
              <a:t>Максимальный первичный балл – 45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разделы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9144058"/>
              </p:ext>
            </p:extLst>
          </p:nvPr>
        </p:nvGraphicFramePr>
        <p:xfrm>
          <a:off x="467544" y="2060848"/>
          <a:ext cx="8064896" cy="301752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6120680"/>
                <a:gridCol w="194421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Разделы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заданий в </a:t>
                      </a:r>
                      <a:r>
                        <a:rPr lang="ru-RU" sz="2400" dirty="0" smtClean="0"/>
                        <a:t>КИМ-2022</a:t>
                      </a:r>
                      <a:endParaRPr lang="ru-RU" sz="24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Механические явления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9</a:t>
                      </a:r>
                      <a:r>
                        <a:rPr lang="ru-RU" sz="2400" baseline="0" dirty="0" smtClean="0"/>
                        <a:t> – 14</a:t>
                      </a:r>
                      <a:endParaRPr lang="ru-RU" sz="24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Тепловые явления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</a:t>
                      </a:r>
                      <a:r>
                        <a:rPr lang="ru-RU" sz="2400" baseline="0" dirty="0" smtClean="0"/>
                        <a:t> – 10</a:t>
                      </a:r>
                      <a:endParaRPr lang="ru-RU" sz="24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Электромагнитные явления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7</a:t>
                      </a:r>
                      <a:r>
                        <a:rPr lang="ru-RU" sz="2400" baseline="0" dirty="0" smtClean="0"/>
                        <a:t> – 14</a:t>
                      </a:r>
                      <a:endParaRPr lang="ru-RU" sz="24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Квантовые явления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r>
                        <a:rPr lang="ru-RU" sz="2400" baseline="0" dirty="0" smtClean="0"/>
                        <a:t> – 4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  <p:sp>
        <p:nvSpPr>
          <p:cNvPr id="9" name="Объект 2"/>
          <p:cNvSpPr txBox="1">
            <a:spLocks/>
          </p:cNvSpPr>
          <p:nvPr/>
        </p:nvSpPr>
        <p:spPr>
          <a:xfrm>
            <a:off x="467544" y="5373216"/>
            <a:ext cx="8229600" cy="89503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lang="ru-RU" sz="2600" dirty="0" smtClean="0"/>
              <a:t>Максимальное и минимальное количество заданий в сравнении с КИМ-2020 не изменилось</a:t>
            </a:r>
            <a:endParaRPr kumimoji="0" lang="ru-RU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0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1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ru-RU" dirty="0" smtClean="0"/>
              <a:t>Экзаменационная работа содержит </a:t>
            </a:r>
            <a:r>
              <a:rPr lang="ru-RU" dirty="0" smtClean="0">
                <a:solidFill>
                  <a:schemeClr val="accent2"/>
                </a:solidFill>
              </a:rPr>
              <a:t>25</a:t>
            </a:r>
            <a:r>
              <a:rPr lang="ru-RU" dirty="0" smtClean="0"/>
              <a:t> заданий</a:t>
            </a:r>
          </a:p>
          <a:p>
            <a:endParaRPr lang="ru-RU" dirty="0" smtClean="0"/>
          </a:p>
          <a:p>
            <a:r>
              <a:rPr lang="ru-RU" dirty="0" smtClean="0"/>
              <a:t>№ 1, 2, 11, 12 и 18 – Задания на установление соответствия</a:t>
            </a:r>
          </a:p>
          <a:p>
            <a:pPr marL="402336" lvl="1" indent="0">
              <a:buNone/>
            </a:pPr>
            <a:r>
              <a:rPr lang="ru-RU" sz="2800" dirty="0" smtClean="0"/>
              <a:t>Максимальное количество баллов – 9</a:t>
            </a:r>
          </a:p>
          <a:p>
            <a:endParaRPr lang="ru-RU" dirty="0" smtClean="0"/>
          </a:p>
          <a:p>
            <a:r>
              <a:rPr lang="ru-RU" dirty="0" smtClean="0"/>
              <a:t>№ 4– Задание на дополнение текста словами или словосочетаниями</a:t>
            </a:r>
          </a:p>
          <a:p>
            <a:pPr marL="402336" lvl="1" indent="0">
              <a:buNone/>
            </a:pPr>
            <a:r>
              <a:rPr lang="ru-RU" sz="2800" dirty="0" smtClean="0"/>
              <a:t>Максимальное количество баллов – 2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Другая 12">
      <a:dk1>
        <a:sysClr val="windowText" lastClr="000000"/>
      </a:dk1>
      <a:lt1>
        <a:sysClr val="window" lastClr="FFFFFF"/>
      </a:lt1>
      <a:dk2>
        <a:srgbClr val="FFDEA4"/>
      </a:dk2>
      <a:lt2>
        <a:srgbClr val="DFE6D0"/>
      </a:lt2>
      <a:accent1>
        <a:srgbClr val="759AA5"/>
      </a:accent1>
      <a:accent2>
        <a:srgbClr val="740000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864</TotalTime>
  <Words>429</Words>
  <Application>Microsoft Office PowerPoint</Application>
  <PresentationFormat>Экран (4:3)</PresentationFormat>
  <Paragraphs>100</Paragraphs>
  <Slides>17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Городская</vt:lpstr>
      <vt:lpstr>ОГЭ-2022  по физике</vt:lpstr>
      <vt:lpstr>Изменения в КИМ ОГЭ-2022</vt:lpstr>
      <vt:lpstr>Изменения в КИМ ОГЭ-2022</vt:lpstr>
      <vt:lpstr>На что обратить внимание</vt:lpstr>
      <vt:lpstr>Время выполнения работы </vt:lpstr>
      <vt:lpstr>Дополнительное оборудование</vt:lpstr>
      <vt:lpstr>Первичный балл</vt:lpstr>
      <vt:lpstr>Содержательные разделы</vt:lpstr>
      <vt:lpstr>Задания</vt:lpstr>
      <vt:lpstr>Задания</vt:lpstr>
      <vt:lpstr>Задания</vt:lpstr>
      <vt:lpstr>Задание №17</vt:lpstr>
      <vt:lpstr>Задание №17</vt:lpstr>
      <vt:lpstr>Задание №19</vt:lpstr>
      <vt:lpstr>Задание №20</vt:lpstr>
      <vt:lpstr>Задание №21</vt:lpstr>
      <vt:lpstr>Задание №22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ОГЭ-2021  по русскому языку</dc:title>
  <dc:creator>Sony</dc:creator>
  <cp:lastModifiedBy>Sony</cp:lastModifiedBy>
  <cp:revision>147</cp:revision>
  <dcterms:created xsi:type="dcterms:W3CDTF">2020-08-31T10:23:09Z</dcterms:created>
  <dcterms:modified xsi:type="dcterms:W3CDTF">2021-10-18T18:52:08Z</dcterms:modified>
</cp:coreProperties>
</file>