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66" r:id="rId9"/>
    <p:sldId id="262" r:id="rId10"/>
    <p:sldId id="263" r:id="rId11"/>
    <p:sldId id="270" r:id="rId12"/>
    <p:sldId id="264" r:id="rId13"/>
    <p:sldId id="265" r:id="rId14"/>
    <p:sldId id="267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729" autoAdjust="0"/>
  </p:normalViewPr>
  <p:slideViewPr>
    <p:cSldViewPr>
      <p:cViewPr>
        <p:scale>
          <a:sx n="66" d="100"/>
          <a:sy n="66" d="100"/>
        </p:scale>
        <p:origin x="-210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51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8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</a:t>
            </a:r>
            <a:r>
              <a:rPr lang="ru-RU" sz="6000" dirty="0">
                <a:solidFill>
                  <a:schemeClr val="accent2"/>
                </a:solidFill>
              </a:rPr>
              <a:t>русскому </a:t>
            </a:r>
            <a:r>
              <a:rPr lang="ru-RU" sz="6000" dirty="0" smtClean="0">
                <a:solidFill>
                  <a:schemeClr val="accent2"/>
                </a:solidFill>
              </a:rPr>
              <a:t>языку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 и </a:t>
            </a:r>
            <a:r>
              <a:rPr lang="ru-RU" sz="3200" dirty="0">
                <a:solidFill>
                  <a:schemeClr val="accent2"/>
                </a:solidFill>
              </a:rPr>
              <a:t>требования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Модель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проведения сжатого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изложения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503169"/>
              </p:ext>
            </p:extLst>
          </p:nvPr>
        </p:nvGraphicFramePr>
        <p:xfrm>
          <a:off x="468313" y="1943100"/>
          <a:ext cx="8229600" cy="43662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75295"/>
                <a:gridCol w="2304256"/>
                <a:gridCol w="3456384"/>
                <a:gridCol w="189366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№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Работа организатора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Действия учеников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Примерное время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u="none" strike="noStrike" kern="1200" baseline="0" dirty="0" smtClean="0"/>
                        <a:t>Поставить аудиозапись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первый раз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u="none" strike="noStrike" kern="1200" baseline="0" dirty="0" smtClean="0"/>
                        <a:t>Прослушивают исходный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текст. Во время чтения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текста ученики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делают записи в черновике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3–4 минуты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Дать время на осмысление</a:t>
                      </a:r>
                    </a:p>
                    <a:p>
                      <a:r>
                        <a:rPr lang="ru-RU" sz="2000" dirty="0" smtClean="0"/>
                        <a:t>текста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Работают с черновиками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5–6 минут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870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Поставить аудиозапись</a:t>
                      </a:r>
                    </a:p>
                    <a:p>
                      <a:r>
                        <a:rPr lang="ru-RU" sz="2000" dirty="0" smtClean="0"/>
                        <a:t>второй раз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Прослушивают исходный</a:t>
                      </a:r>
                    </a:p>
                    <a:p>
                      <a:r>
                        <a:rPr lang="ru-RU" sz="2000" dirty="0" smtClean="0"/>
                        <a:t>текст. Во время чтения</a:t>
                      </a:r>
                    </a:p>
                    <a:p>
                      <a:r>
                        <a:rPr lang="ru-RU" sz="2000" dirty="0" smtClean="0"/>
                        <a:t>текста ученики</a:t>
                      </a:r>
                    </a:p>
                    <a:p>
                      <a:r>
                        <a:rPr lang="ru-RU" sz="2000" dirty="0" smtClean="0"/>
                        <a:t>делают записи в черновике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3–4 минуты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Модель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проведения сжатого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изложения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579645"/>
              </p:ext>
            </p:extLst>
          </p:nvPr>
        </p:nvGraphicFramePr>
        <p:xfrm>
          <a:off x="468313" y="1943100"/>
          <a:ext cx="8229600" cy="3931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75295"/>
                <a:gridCol w="2304256"/>
                <a:gridCol w="3456384"/>
                <a:gridCol w="189366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№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Работа организатора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Действия учеников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Примерное время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u="none" strike="noStrike" kern="1200" baseline="0" dirty="0" smtClean="0"/>
                        <a:t>Выключить запись.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Сообщить о начале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написания изложения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и возможности пользоваться</a:t>
                      </a:r>
                    </a:p>
                    <a:p>
                      <a:r>
                        <a:rPr kumimoji="0" lang="ru-RU" sz="2000" u="none" strike="noStrike" kern="1200" baseline="0" dirty="0" smtClean="0"/>
                        <a:t>словарем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u="none" strike="noStrike" kern="1200" baseline="0" dirty="0" smtClean="0"/>
                        <a:t>Пишут сжатое изложение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1073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Изложение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Ученикам могут дать прослушать тексты разных жанров</a:t>
            </a:r>
            <a:r>
              <a:rPr lang="ru-RU" dirty="0" smtClean="0"/>
              <a:t>:</a:t>
            </a:r>
          </a:p>
          <a:p>
            <a:r>
              <a:rPr lang="ru-RU" dirty="0"/>
              <a:t> </a:t>
            </a:r>
            <a:r>
              <a:rPr lang="ru-RU" dirty="0" smtClean="0"/>
              <a:t>путевые </a:t>
            </a:r>
            <a:r>
              <a:rPr lang="ru-RU" dirty="0"/>
              <a:t>заметки; </a:t>
            </a:r>
          </a:p>
          <a:p>
            <a:r>
              <a:rPr lang="ru-RU" dirty="0"/>
              <a:t> </a:t>
            </a:r>
            <a:r>
              <a:rPr lang="ru-RU" dirty="0" smtClean="0"/>
              <a:t>записки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smtClean="0"/>
              <a:t>очерк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smtClean="0"/>
              <a:t>рецензия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smtClean="0"/>
              <a:t>дневник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smtClean="0"/>
              <a:t>другое.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№2. Синтаксический анализ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68" y="2041924"/>
            <a:ext cx="2391577" cy="4325112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Это задание заменило </a:t>
            </a:r>
            <a:r>
              <a:rPr lang="ru-RU" dirty="0"/>
              <a:t> </a:t>
            </a:r>
            <a:r>
              <a:rPr lang="ru-RU" dirty="0" smtClean="0"/>
              <a:t>прежние задания КИМ-2019 № 8 и №11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0" t="26134" r="32600" b="24823"/>
          <a:stretch/>
        </p:blipFill>
        <p:spPr bwMode="auto">
          <a:xfrm>
            <a:off x="2482325" y="2132856"/>
            <a:ext cx="6381283" cy="445672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 Пунктуационный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Это задание заменило </a:t>
            </a:r>
            <a:r>
              <a:rPr lang="ru-RU" dirty="0" smtClean="0"/>
              <a:t>прежние задания </a:t>
            </a:r>
          </a:p>
          <a:p>
            <a:pPr marL="109728" indent="0">
              <a:buNone/>
            </a:pPr>
            <a:r>
              <a:rPr lang="ru-RU" dirty="0" smtClean="0"/>
              <a:t>КИМ-2019 </a:t>
            </a:r>
            <a:r>
              <a:rPr lang="ru-RU" dirty="0"/>
              <a:t>№ </a:t>
            </a:r>
            <a:r>
              <a:rPr lang="ru-RU" dirty="0" smtClean="0"/>
              <a:t>9,10,12-14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26785" r="55500" b="47200"/>
          <a:stretch/>
        </p:blipFill>
        <p:spPr bwMode="auto">
          <a:xfrm>
            <a:off x="649646" y="3140968"/>
            <a:ext cx="8170826" cy="307352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Сократили в </a:t>
            </a:r>
            <a:r>
              <a:rPr lang="ru-RU" dirty="0"/>
              <a:t>тестовой части задания </a:t>
            </a:r>
            <a:r>
              <a:rPr lang="ru-RU" dirty="0" smtClean="0"/>
              <a:t>на синтаксис  и </a:t>
            </a:r>
            <a:r>
              <a:rPr lang="ru-RU" dirty="0"/>
              <a:t>пунктуацию</a:t>
            </a:r>
          </a:p>
          <a:p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748944"/>
              </p:ext>
            </p:extLst>
          </p:nvPr>
        </p:nvGraphicFramePr>
        <p:xfrm>
          <a:off x="467544" y="2564904"/>
          <a:ext cx="8229600" cy="2286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 </a:t>
                      </a:r>
                      <a:r>
                        <a:rPr lang="ru-RU" sz="2400" dirty="0" smtClean="0"/>
                        <a:t>и 2020 гг.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Отсутствуют </a:t>
            </a:r>
            <a:r>
              <a:rPr lang="ru-RU" dirty="0"/>
              <a:t>изменения структуры и содержания КИМ </a:t>
            </a:r>
            <a:r>
              <a:rPr lang="ru-RU" dirty="0" smtClean="0"/>
              <a:t>ОГЭ-2022 </a:t>
            </a:r>
            <a:r>
              <a:rPr lang="ru-RU" dirty="0"/>
              <a:t>в сравнении с </a:t>
            </a:r>
            <a:r>
              <a:rPr lang="ru-RU" dirty="0"/>
              <a:t>КИМ ОГЭ-2021 </a:t>
            </a:r>
            <a:r>
              <a:rPr lang="ru-RU" dirty="0" smtClean="0"/>
              <a:t>и КИМ </a:t>
            </a:r>
            <a:r>
              <a:rPr lang="ru-RU" dirty="0"/>
              <a:t>ОГЭ-2020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3 </a:t>
            </a:r>
            <a:r>
              <a:rPr lang="ru-RU" dirty="0"/>
              <a:t>часа 55 минут (235 минут)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минут(325 минут) </a:t>
            </a:r>
            <a:endParaRPr lang="ru-RU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Орфографический </a:t>
            </a:r>
            <a:r>
              <a:rPr lang="ru-RU" dirty="0"/>
              <a:t>словарь </a:t>
            </a:r>
            <a:endParaRPr lang="ru-RU" dirty="0" smtClean="0"/>
          </a:p>
          <a:p>
            <a:pPr marL="411480" lvl="1" indent="0" algn="just">
              <a:buNone/>
            </a:pPr>
            <a:r>
              <a:rPr lang="ru-RU" dirty="0" smtClean="0"/>
              <a:t>Организатор </a:t>
            </a:r>
            <a:r>
              <a:rPr lang="ru-RU" dirty="0"/>
              <a:t>в аудитории </a:t>
            </a:r>
            <a:r>
              <a:rPr lang="ru-RU" dirty="0" smtClean="0"/>
              <a:t>выдаст </a:t>
            </a:r>
            <a:r>
              <a:rPr lang="ru-RU" dirty="0"/>
              <a:t>его по требованию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33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8311" y="1943100"/>
          <a:ext cx="8136136" cy="3474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Речь. Слушание. Изложение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Речь. Чтение. Адекватное понимание письменной речи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Выразительность русской речи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Орфография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Лексика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199159"/>
              </p:ext>
            </p:extLst>
          </p:nvPr>
        </p:nvGraphicFramePr>
        <p:xfrm>
          <a:off x="468311" y="1943100"/>
          <a:ext cx="8136136" cy="3383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Синтаксис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Пунктуация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Речь. Письмо. Создание текста в соответствии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с заданной темой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u="none" strike="noStrike" kern="1200" baseline="0" dirty="0" smtClean="0"/>
                        <a:t>Практическая грамотность и фактическая точность речи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Части 1, 3 </a:t>
                      </a:r>
                    </a:p>
                    <a:p>
                      <a:pPr algn="ctr"/>
                      <a:r>
                        <a:rPr lang="ru-RU" sz="2400" dirty="0" smtClean="0"/>
                        <a:t>(в целом)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947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9</a:t>
            </a:r>
            <a:r>
              <a:rPr lang="ru-RU" dirty="0" smtClean="0"/>
              <a:t> заданий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№ 1</a:t>
            </a:r>
            <a:r>
              <a:rPr lang="ru-RU" dirty="0"/>
              <a:t> – </a:t>
            </a:r>
            <a:r>
              <a:rPr lang="ru-RU" dirty="0" smtClean="0"/>
              <a:t>Часть 1. Сжатое изложение</a:t>
            </a:r>
          </a:p>
          <a:p>
            <a:pPr lvl="1"/>
            <a:r>
              <a:rPr lang="ru-RU" dirty="0"/>
              <a:t>Максимальное количество </a:t>
            </a:r>
            <a:r>
              <a:rPr lang="ru-RU" dirty="0" smtClean="0"/>
              <a:t>баллов – 7</a:t>
            </a:r>
          </a:p>
          <a:p>
            <a:pPr lvl="1"/>
            <a:endParaRPr lang="ru-RU" dirty="0"/>
          </a:p>
          <a:p>
            <a:pPr marL="109728" indent="0">
              <a:buNone/>
            </a:pPr>
            <a:r>
              <a:rPr lang="ru-RU" dirty="0" smtClean="0"/>
              <a:t>№ 2-8 </a:t>
            </a:r>
            <a:r>
              <a:rPr lang="ru-RU" dirty="0"/>
              <a:t>– Часть 2. Задания с кратким </a:t>
            </a:r>
            <a:r>
              <a:rPr lang="ru-RU" dirty="0" smtClean="0"/>
              <a:t>ответом</a:t>
            </a:r>
          </a:p>
          <a:p>
            <a:pPr marL="402336" lvl="1" indent="0"/>
            <a:r>
              <a:rPr lang="ru-RU" dirty="0" smtClean="0"/>
              <a:t> Максимальное </a:t>
            </a:r>
            <a:r>
              <a:rPr lang="ru-RU" dirty="0"/>
              <a:t>количество баллов – </a:t>
            </a:r>
            <a:r>
              <a:rPr lang="ru-RU" dirty="0" smtClean="0"/>
              <a:t>7</a:t>
            </a:r>
          </a:p>
          <a:p>
            <a:pPr lvl="1">
              <a:buClr>
                <a:srgbClr val="CFC60D"/>
              </a:buClr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№ 9</a:t>
            </a:r>
            <a:r>
              <a:rPr lang="ru-RU" dirty="0"/>
              <a:t> – Часть 3. </a:t>
            </a:r>
            <a:r>
              <a:rPr lang="ru-RU" dirty="0" smtClean="0"/>
              <a:t>Сочинение-рассуждение</a:t>
            </a:r>
          </a:p>
          <a:p>
            <a:pPr marL="402336" lvl="1" indent="0"/>
            <a:r>
              <a:rPr lang="ru-RU" dirty="0" smtClean="0"/>
              <a:t> Максимальное </a:t>
            </a:r>
            <a:r>
              <a:rPr lang="ru-RU" dirty="0"/>
              <a:t>количество баллов – 9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309</TotalTime>
  <Words>390</Words>
  <Application>Microsoft Office PowerPoint</Application>
  <PresentationFormat>Экран (4:3)</PresentationFormat>
  <Paragraphs>143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ОГЭ-2022  по русскому языку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Модель проведения сжатого изложения</vt:lpstr>
      <vt:lpstr>Модель проведения сжатого изложения</vt:lpstr>
      <vt:lpstr>Изложение</vt:lpstr>
      <vt:lpstr>Задание №2. Синтаксический анализ</vt:lpstr>
      <vt:lpstr>Задание №3. Пунктуационный анализ</vt:lpstr>
      <vt:lpstr>Сравнение КИМ-2022 с КИМ-2019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38</cp:revision>
  <dcterms:created xsi:type="dcterms:W3CDTF">2020-08-31T10:23:09Z</dcterms:created>
  <dcterms:modified xsi:type="dcterms:W3CDTF">2021-10-18T18:48:34Z</dcterms:modified>
</cp:coreProperties>
</file>