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58" r:id="rId4"/>
    <p:sldId id="259" r:id="rId5"/>
    <p:sldId id="272" r:id="rId6"/>
    <p:sldId id="273" r:id="rId7"/>
    <p:sldId id="260" r:id="rId8"/>
    <p:sldId id="283" r:id="rId9"/>
    <p:sldId id="287" r:id="rId10"/>
    <p:sldId id="288" r:id="rId11"/>
    <p:sldId id="289" r:id="rId12"/>
    <p:sldId id="290" r:id="rId13"/>
    <p:sldId id="262" r:id="rId14"/>
    <p:sldId id="291" r:id="rId15"/>
    <p:sldId id="267" r:id="rId16"/>
    <p:sldId id="28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1" autoAdjust="0"/>
    <p:restoredTop sz="94729" autoAdjust="0"/>
  </p:normalViewPr>
  <p:slideViewPr>
    <p:cSldViewPr>
      <p:cViewPr>
        <p:scale>
          <a:sx n="75" d="100"/>
          <a:sy n="75" d="100"/>
        </p:scale>
        <p:origin x="-144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обществознанию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931224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 smtClean="0">
                <a:solidFill>
                  <a:schemeClr val="accent2"/>
                </a:solidFill>
              </a:rPr>
              <a:t>и </a:t>
            </a:r>
            <a:r>
              <a:rPr lang="ru-RU" sz="3200" dirty="0">
                <a:solidFill>
                  <a:schemeClr val="accent2"/>
                </a:solidFill>
              </a:rPr>
              <a:t>изменения в сравнении с ОГЭ-2020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Проверяемые умения и способы действий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3484293"/>
              </p:ext>
            </p:extLst>
          </p:nvPr>
        </p:nvGraphicFramePr>
        <p:xfrm>
          <a:off x="467544" y="2276872"/>
          <a:ext cx="8136135" cy="33223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Уметь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приводить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i="1" dirty="0" smtClean="0"/>
                        <a:t>примеры</a:t>
                      </a:r>
                      <a:r>
                        <a:rPr lang="ru-RU" sz="1800" dirty="0" smtClean="0"/>
                        <a:t> социальных объектов </a:t>
                      </a:r>
                      <a:r>
                        <a:rPr lang="ru-RU" sz="1800" dirty="0" smtClean="0"/>
                        <a:t>определенного </a:t>
                      </a:r>
                      <a:r>
                        <a:rPr lang="ru-RU" sz="1800" dirty="0" smtClean="0"/>
                        <a:t>типа, социальных отношений, а также ситуаций, регулируемых различными видами социальных норм, деятельности людей в различных сферах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31640" y="6237312"/>
            <a:ext cx="6107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³ С </a:t>
            </a:r>
            <a:r>
              <a:rPr lang="ru-RU" dirty="0" smtClean="0"/>
              <a:t>учетом </a:t>
            </a:r>
            <a:r>
              <a:rPr lang="ru-RU" dirty="0" smtClean="0"/>
              <a:t>заданий, проверяющих комплекс умений. 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Проверяемые умения и способы действий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807363"/>
              </p:ext>
            </p:extLst>
          </p:nvPr>
        </p:nvGraphicFramePr>
        <p:xfrm>
          <a:off x="467544" y="2276872"/>
          <a:ext cx="8136135" cy="36880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Уметь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оценивать</a:t>
                      </a:r>
                      <a:r>
                        <a:rPr lang="ru-RU" sz="1800" dirty="0" smtClean="0"/>
                        <a:t> поведение людей с точки зрения социальных норм, экономической рациональности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решать</a:t>
                      </a:r>
                      <a:r>
                        <a:rPr lang="ru-RU" sz="1800" dirty="0" smtClean="0"/>
                        <a:t> в рамках изученного материала познавательные и практические задачи, отражающие типичные ситуации в различных сферах деятельности человека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 – 7⁵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– 7⁵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31640" y="6021288"/>
            <a:ext cx="59923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⁴ С </a:t>
            </a:r>
            <a:r>
              <a:rPr lang="ru-RU" dirty="0" smtClean="0"/>
              <a:t>учетом </a:t>
            </a:r>
            <a:r>
              <a:rPr lang="ru-RU" dirty="0" smtClean="0"/>
              <a:t>заданий, проверяющих комплекс умений. </a:t>
            </a:r>
          </a:p>
          <a:p>
            <a:r>
              <a:rPr lang="ru-RU" dirty="0" smtClean="0"/>
              <a:t>⁵ В зависимости от плана сборки.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Проверяемые умения и способы действий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08893"/>
              </p:ext>
            </p:extLst>
          </p:nvPr>
        </p:nvGraphicFramePr>
        <p:xfrm>
          <a:off x="467544" y="2276872"/>
          <a:ext cx="8136135" cy="33223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Уметь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осуществлять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i="1" dirty="0" smtClean="0"/>
                        <a:t>поиск</a:t>
                      </a:r>
                      <a:r>
                        <a:rPr lang="ru-RU" sz="1800" dirty="0" smtClean="0"/>
                        <a:t> социальной информации по заданной теме из различных </a:t>
                      </a:r>
                      <a:r>
                        <a:rPr lang="ru-RU" sz="1800" dirty="0" smtClean="0"/>
                        <a:t>ее </a:t>
                      </a:r>
                      <a:r>
                        <a:rPr lang="ru-RU" sz="1800" dirty="0" smtClean="0"/>
                        <a:t>носителей (материалов СМИ, учебного текста и других адаптированных источников, включая статистические материалы)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r>
                        <a:rPr lang="ru-RU" sz="2400" dirty="0" smtClean="0">
                          <a:latin typeface="Corbel"/>
                          <a:cs typeface="Adobe Arabic"/>
                        </a:rPr>
                        <a:t>⁶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</a:t>
                      </a:r>
                      <a:r>
                        <a:rPr lang="ru-RU" sz="2400" dirty="0" smtClean="0">
                          <a:latin typeface="Corbel"/>
                          <a:cs typeface="Adobe Arabic"/>
                        </a:rPr>
                        <a:t>⁶</a:t>
                      </a:r>
                      <a:endParaRPr lang="ru-RU" sz="2400" dirty="0" smtClean="0">
                        <a:latin typeface="+mn-lt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31640" y="6237312"/>
            <a:ext cx="5953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orbel"/>
              </a:rPr>
              <a:t>⁶</a:t>
            </a:r>
            <a:r>
              <a:rPr lang="ru-RU" dirty="0" smtClean="0"/>
              <a:t> С </a:t>
            </a:r>
            <a:r>
              <a:rPr lang="ru-RU" dirty="0" smtClean="0"/>
              <a:t>учетом </a:t>
            </a:r>
            <a:r>
              <a:rPr lang="ru-RU" dirty="0" smtClean="0"/>
              <a:t>заданий, проверяющих комплекс умений. 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24</a:t>
            </a:r>
            <a:r>
              <a:rPr lang="ru-RU" dirty="0" smtClean="0"/>
              <a:t> задания</a:t>
            </a:r>
          </a:p>
          <a:p>
            <a:endParaRPr lang="ru-RU" dirty="0" smtClean="0"/>
          </a:p>
          <a:p>
            <a:r>
              <a:rPr lang="ru-RU" dirty="0" smtClean="0"/>
              <a:t>№ 2–4, 7–11, 13, 14, 16–18 – Задания с выбором ответа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13</a:t>
            </a:r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15 и 19 – Задания с кратким ответом в виде последовательности цифр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3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№ 20 – Задание с кратким ответом в виде слова (словосочетания)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</a:t>
            </a:r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1, 5, 6, 12, 21–24 – Задания с развернутым ответом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Анализ визуальной информации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420888"/>
            <a:ext cx="5596090" cy="41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323528" y="3212976"/>
            <a:ext cx="212372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rgbClr val="740000"/>
              </a:buClr>
            </a:pPr>
            <a:r>
              <a:rPr lang="ru-RU" sz="2600" dirty="0" smtClean="0">
                <a:solidFill>
                  <a:srgbClr val="740000"/>
                </a:solidFill>
              </a:rPr>
              <a:t>Это новое задание в </a:t>
            </a:r>
            <a:r>
              <a:rPr lang="ru-RU" sz="2600" dirty="0" smtClean="0">
                <a:solidFill>
                  <a:srgbClr val="740000"/>
                </a:solidFill>
              </a:rPr>
              <a:t>КИМ-2022</a:t>
            </a:r>
            <a:endParaRPr lang="ru-RU" sz="2600" dirty="0" smtClean="0">
              <a:solidFill>
                <a:srgbClr val="740000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КИМ-2022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4185992"/>
              </p:ext>
            </p:extLst>
          </p:nvPr>
        </p:nvGraphicFramePr>
        <p:xfrm>
          <a:off x="467544" y="2564904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/>
              <a:t>Общее количество заданий с кратким ответом уменьшилось с </a:t>
            </a:r>
            <a:r>
              <a:rPr lang="ru-RU" dirty="0" smtClean="0"/>
              <a:t>14 </a:t>
            </a:r>
            <a:r>
              <a:rPr lang="ru-RU" dirty="0"/>
              <a:t>до </a:t>
            </a:r>
            <a:r>
              <a:rPr lang="ru-RU" dirty="0" smtClean="0"/>
              <a:t>13</a:t>
            </a:r>
          </a:p>
          <a:p>
            <a:endParaRPr lang="ru-RU" dirty="0"/>
          </a:p>
          <a:p>
            <a:pPr lvl="0"/>
            <a:r>
              <a:rPr lang="ru-RU" dirty="0" smtClean="0"/>
              <a:t>Добавили задание №5 </a:t>
            </a:r>
            <a:r>
              <a:rPr lang="ru-RU" dirty="0"/>
              <a:t>с развернутым </a:t>
            </a:r>
            <a:r>
              <a:rPr lang="ru-RU" dirty="0" smtClean="0"/>
              <a:t>ответом на анализ визуальной информации</a:t>
            </a:r>
          </a:p>
          <a:p>
            <a:pPr lvl="0"/>
            <a:endParaRPr lang="ru-RU" dirty="0"/>
          </a:p>
          <a:p>
            <a:r>
              <a:rPr lang="ru-RU" dirty="0" smtClean="0"/>
              <a:t>Увеличился </a:t>
            </a:r>
            <a:r>
              <a:rPr lang="ru-RU" dirty="0"/>
              <a:t>максимальный </a:t>
            </a:r>
            <a:r>
              <a:rPr lang="ru-RU" dirty="0" smtClean="0"/>
              <a:t>первичный балл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Проверяемые умения </a:t>
            </a:r>
            <a:r>
              <a:rPr lang="ru-RU" dirty="0"/>
              <a:t>и </a:t>
            </a:r>
            <a:r>
              <a:rPr lang="ru-RU" dirty="0" smtClean="0"/>
              <a:t>способы действий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(180 </a:t>
            </a:r>
            <a:r>
              <a:rPr lang="ru-RU" dirty="0" smtClean="0"/>
              <a:t>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/>
              <a:t>4 часа 30 минут (270 минут</a:t>
            </a:r>
            <a:r>
              <a:rPr lang="ru-RU" dirty="0" smtClean="0"/>
              <a:t>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>
              <a:buNone/>
            </a:pPr>
            <a:r>
              <a:rPr lang="ru-RU" dirty="0"/>
              <a:t>Не предусмотрено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37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Проверяемые умения и способы действий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535498"/>
              </p:ext>
            </p:extLst>
          </p:nvPr>
        </p:nvGraphicFramePr>
        <p:xfrm>
          <a:off x="467544" y="2276872"/>
          <a:ext cx="8136135" cy="4419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Знать/понимать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</a:t>
                      </a:r>
                      <a:r>
                        <a:rPr lang="ru-RU" sz="2000" dirty="0" smtClean="0"/>
                        <a:t>КИМ-2022 и КИМ-2021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социальные свойства человека, его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взаимодействие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 другими людьми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сущность общества как формы совместной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деятельности людей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характерные черты и признаки основных сфер жизни общества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содержание и значение социальных норм, регулирующих общественные отношения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Проверяемые умения и способы действий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807363"/>
              </p:ext>
            </p:extLst>
          </p:nvPr>
        </p:nvGraphicFramePr>
        <p:xfrm>
          <a:off x="467544" y="2276872"/>
          <a:ext cx="8136135" cy="3962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Уметь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описывать</a:t>
                      </a:r>
                      <a:r>
                        <a:rPr lang="ru-RU" sz="1800" dirty="0" smtClean="0"/>
                        <a:t> основные социальные объекты, выделяя их существенные признаки, человека как социально- деятельное существо, основные социальные роли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r>
                        <a:rPr lang="ru-RU" sz="2400" baseline="0" dirty="0" smtClean="0"/>
                        <a:t> – 4¹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</a:t>
                      </a:r>
                      <a:r>
                        <a:rPr lang="ru-RU" sz="2400" baseline="0" dirty="0" smtClean="0"/>
                        <a:t> – 4¹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сравнивать</a:t>
                      </a:r>
                      <a:r>
                        <a:rPr lang="ru-RU" sz="1800" dirty="0" smtClean="0"/>
                        <a:t> социальные объекты, суждения об обществе и человеке; выявлять их общие черты и  различия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31640" y="6237312"/>
            <a:ext cx="3863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¹ В зависимости от плана сборки. 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Проверяемые умения и способы действий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807363"/>
              </p:ext>
            </p:extLst>
          </p:nvPr>
        </p:nvGraphicFramePr>
        <p:xfrm>
          <a:off x="467544" y="2276872"/>
          <a:ext cx="8136135" cy="30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Уметь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объяснять</a:t>
                      </a:r>
                      <a:r>
                        <a:rPr lang="ru-RU" sz="1800" dirty="0" smtClean="0"/>
                        <a:t> взаимосвязи изученных социальных объектов (включая взаимодействия общества и природы, человека и общества, сфер общественной жизни, гражданина и государства)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8²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9²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31640" y="6237312"/>
            <a:ext cx="5992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² С </a:t>
            </a:r>
            <a:r>
              <a:rPr lang="ru-RU" dirty="0" smtClean="0"/>
              <a:t>учетом </a:t>
            </a:r>
            <a:r>
              <a:rPr lang="ru-RU" dirty="0" smtClean="0"/>
              <a:t>заданий, проверяющих комплекс умений. 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805</TotalTime>
  <Words>569</Words>
  <Application>Microsoft Office PowerPoint</Application>
  <PresentationFormat>Экран (4:3)</PresentationFormat>
  <Paragraphs>131</Paragraphs>
  <Slides>16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ОГЭ-2022  по обществознанию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Проверяемые умения и способы действий</vt:lpstr>
      <vt:lpstr>Проверяемые умения и способы действий</vt:lpstr>
      <vt:lpstr>Проверяемые умения и способы действий</vt:lpstr>
      <vt:lpstr>Проверяемые умения и способы действий</vt:lpstr>
      <vt:lpstr>Проверяемые умения и способы действий</vt:lpstr>
      <vt:lpstr>Проверяемые умения и способы действий</vt:lpstr>
      <vt:lpstr>Задания</vt:lpstr>
      <vt:lpstr>Задания</vt:lpstr>
      <vt:lpstr>Задание №5</vt:lpstr>
      <vt:lpstr>Сравнение КИМ-2022 с КИМ-2020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144</cp:revision>
  <dcterms:created xsi:type="dcterms:W3CDTF">2020-08-31T10:23:09Z</dcterms:created>
  <dcterms:modified xsi:type="dcterms:W3CDTF">2021-10-18T18:46:01Z</dcterms:modified>
</cp:coreProperties>
</file>