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81" r:id="rId3"/>
    <p:sldId id="258" r:id="rId4"/>
    <p:sldId id="259" r:id="rId5"/>
    <p:sldId id="272" r:id="rId6"/>
    <p:sldId id="273" r:id="rId7"/>
    <p:sldId id="260" r:id="rId8"/>
    <p:sldId id="283" r:id="rId9"/>
    <p:sldId id="287" r:id="rId10"/>
    <p:sldId id="288" r:id="rId11"/>
    <p:sldId id="289" r:id="rId12"/>
    <p:sldId id="290" r:id="rId13"/>
    <p:sldId id="262" r:id="rId14"/>
    <p:sldId id="291" r:id="rId15"/>
    <p:sldId id="267" r:id="rId16"/>
    <p:sldId id="28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manova" initials="r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1" autoAdjust="0"/>
    <p:restoredTop sz="94729" autoAdjust="0"/>
  </p:normalViewPr>
  <p:slideViewPr>
    <p:cSldViewPr>
      <p:cViewPr>
        <p:scale>
          <a:sx n="75" d="100"/>
          <a:sy n="75" d="100"/>
        </p:scale>
        <p:origin x="-144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ABE97-5705-4F21-A1D4-3FCFE4CFE936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BC866-641B-49AF-9177-622A2DF6A4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551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701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461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461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461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4617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4617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4617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135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8458200" cy="1470025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accent2"/>
                </a:solidFill>
              </a:rPr>
              <a:t>ОГЭ-2022 </a:t>
            </a:r>
            <a:r>
              <a:rPr lang="ru-RU" sz="6000" dirty="0" smtClean="0">
                <a:solidFill>
                  <a:schemeClr val="accent2"/>
                </a:solidFill>
              </a:rPr>
              <a:t/>
            </a:r>
            <a:br>
              <a:rPr lang="ru-RU" sz="6000" dirty="0" smtClean="0">
                <a:solidFill>
                  <a:schemeClr val="accent2"/>
                </a:solidFill>
              </a:rPr>
            </a:br>
            <a:r>
              <a:rPr lang="ru-RU" sz="6000" dirty="0" smtClean="0">
                <a:solidFill>
                  <a:schemeClr val="accent2"/>
                </a:solidFill>
              </a:rPr>
              <a:t>по обществознанию</a:t>
            </a:r>
            <a:endParaRPr lang="ru-RU" sz="6000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7931224" cy="17526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/>
                </a:solidFill>
              </a:rPr>
              <a:t>Задания, требования</a:t>
            </a:r>
          </a:p>
          <a:p>
            <a:r>
              <a:rPr lang="ru-RU" sz="3200" dirty="0" smtClean="0">
                <a:solidFill>
                  <a:schemeClr val="accent2"/>
                </a:solidFill>
              </a:rPr>
              <a:t>и </a:t>
            </a:r>
            <a:r>
              <a:rPr lang="ru-RU" sz="3200" dirty="0">
                <a:solidFill>
                  <a:schemeClr val="accent2"/>
                </a:solidFill>
              </a:rPr>
              <a:t>изменения в сравнении с ОГЭ-2020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69696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Проверяемые умения и способы действий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3484293"/>
              </p:ext>
            </p:extLst>
          </p:nvPr>
        </p:nvGraphicFramePr>
        <p:xfrm>
          <a:off x="467544" y="2276872"/>
          <a:ext cx="8136135" cy="332232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04456"/>
                <a:gridCol w="2016224"/>
                <a:gridCol w="2015455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Уметь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Кол-во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заданий в КИМ-2022 и КИМ-2021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Кол-во заданий в КИМ-2020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/>
                        <a:t>приводить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i="1" dirty="0" smtClean="0"/>
                        <a:t>примеры</a:t>
                      </a:r>
                      <a:r>
                        <a:rPr lang="ru-RU" sz="1800" dirty="0" smtClean="0"/>
                        <a:t> социальных объектов </a:t>
                      </a:r>
                      <a:r>
                        <a:rPr lang="ru-RU" sz="1800" dirty="0" smtClean="0"/>
                        <a:t>определенного </a:t>
                      </a:r>
                      <a:r>
                        <a:rPr lang="ru-RU" sz="1800" dirty="0" smtClean="0"/>
                        <a:t>типа, социальных отношений, а также ситуаций, регулируемых различными видами социальных норм, деятельности людей в различных сферах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331640" y="6237312"/>
            <a:ext cx="6107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³ С </a:t>
            </a:r>
            <a:r>
              <a:rPr lang="ru-RU" dirty="0" smtClean="0"/>
              <a:t>учетом </a:t>
            </a:r>
            <a:r>
              <a:rPr lang="ru-RU" dirty="0" smtClean="0"/>
              <a:t>заданий, проверяющих комплекс умений. </a:t>
            </a:r>
            <a:endParaRPr lang="ru-RU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0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1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Проверяемые умения и способы действий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8807363"/>
              </p:ext>
            </p:extLst>
          </p:nvPr>
        </p:nvGraphicFramePr>
        <p:xfrm>
          <a:off x="467544" y="2276872"/>
          <a:ext cx="8136135" cy="368808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04456"/>
                <a:gridCol w="2016224"/>
                <a:gridCol w="2015455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Уметь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Кол-во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заданий в КИМ-2022 и КИМ-2021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Кол-во заданий в КИМ-2020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/>
                        <a:t>оценивать</a:t>
                      </a:r>
                      <a:r>
                        <a:rPr lang="ru-RU" sz="1800" dirty="0" smtClean="0"/>
                        <a:t> поведение людей с точки зрения социальных норм, экономической рациональности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2⁴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/>
                        <a:t>решать</a:t>
                      </a:r>
                      <a:r>
                        <a:rPr lang="ru-RU" sz="1800" dirty="0" smtClean="0"/>
                        <a:t> в рамках изученного материала познавательные и практические задачи, отражающие типичные ситуации в различных сферах деятельности человека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 – 7⁵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4 – 7⁵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331640" y="6021288"/>
            <a:ext cx="59923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⁴ С </a:t>
            </a:r>
            <a:r>
              <a:rPr lang="ru-RU" dirty="0" smtClean="0"/>
              <a:t>учетом </a:t>
            </a:r>
            <a:r>
              <a:rPr lang="ru-RU" dirty="0" smtClean="0"/>
              <a:t>заданий, проверяющих комплекс умений. </a:t>
            </a:r>
          </a:p>
          <a:p>
            <a:r>
              <a:rPr lang="ru-RU" dirty="0" smtClean="0"/>
              <a:t>⁵ В зависимости от плана сборки.</a:t>
            </a:r>
            <a:endParaRPr lang="ru-RU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0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1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Проверяемые умения и способы действий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908893"/>
              </p:ext>
            </p:extLst>
          </p:nvPr>
        </p:nvGraphicFramePr>
        <p:xfrm>
          <a:off x="467544" y="2276872"/>
          <a:ext cx="8136135" cy="332232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04456"/>
                <a:gridCol w="2016224"/>
                <a:gridCol w="2015455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Уметь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Кол-во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заданий в КИМ-2022 и КИМ-2021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Кол-во заданий в КИМ-2020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/>
                        <a:t>осуществлять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i="1" dirty="0" smtClean="0"/>
                        <a:t>поиск</a:t>
                      </a:r>
                      <a:r>
                        <a:rPr lang="ru-RU" sz="1800" dirty="0" smtClean="0"/>
                        <a:t> социальной информации по заданной теме из различных </a:t>
                      </a:r>
                      <a:r>
                        <a:rPr lang="ru-RU" sz="1800" dirty="0" smtClean="0"/>
                        <a:t>ее </a:t>
                      </a:r>
                      <a:r>
                        <a:rPr lang="ru-RU" sz="1800" dirty="0" smtClean="0"/>
                        <a:t>носителей (материалов СМИ, учебного текста и других адаптированных источников, включая статистические материалы)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</a:t>
                      </a:r>
                      <a:r>
                        <a:rPr lang="ru-RU" sz="2400" dirty="0" smtClean="0">
                          <a:latin typeface="Corbel"/>
                          <a:cs typeface="Adobe Arabic"/>
                        </a:rPr>
                        <a:t>⁶</a:t>
                      </a:r>
                      <a:endParaRPr lang="ru-RU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4</a:t>
                      </a:r>
                      <a:r>
                        <a:rPr lang="ru-RU" sz="2400" dirty="0" smtClean="0">
                          <a:latin typeface="Corbel"/>
                          <a:cs typeface="Adobe Arabic"/>
                        </a:rPr>
                        <a:t>⁶</a:t>
                      </a:r>
                      <a:endParaRPr lang="ru-RU" sz="2400" dirty="0" smtClean="0">
                        <a:latin typeface="+mn-lt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331640" y="6237312"/>
            <a:ext cx="5953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Corbel"/>
              </a:rPr>
              <a:t>⁶</a:t>
            </a:r>
            <a:r>
              <a:rPr lang="ru-RU" dirty="0" smtClean="0"/>
              <a:t> С </a:t>
            </a:r>
            <a:r>
              <a:rPr lang="ru-RU" dirty="0" smtClean="0"/>
              <a:t>учетом </a:t>
            </a:r>
            <a:r>
              <a:rPr lang="ru-RU" dirty="0" smtClean="0"/>
              <a:t>заданий, проверяющих комплекс умений. </a:t>
            </a:r>
            <a:endParaRPr lang="ru-RU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0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1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dirty="0" smtClean="0"/>
              <a:t>Экзаменационная работа содержит </a:t>
            </a:r>
            <a:r>
              <a:rPr lang="ru-RU" dirty="0" smtClean="0">
                <a:solidFill>
                  <a:schemeClr val="accent2"/>
                </a:solidFill>
              </a:rPr>
              <a:t>24</a:t>
            </a:r>
            <a:r>
              <a:rPr lang="ru-RU" dirty="0" smtClean="0"/>
              <a:t> задания</a:t>
            </a:r>
          </a:p>
          <a:p>
            <a:endParaRPr lang="ru-RU" dirty="0" smtClean="0"/>
          </a:p>
          <a:p>
            <a:r>
              <a:rPr lang="ru-RU" dirty="0" smtClean="0"/>
              <a:t>№ 2–4, 7–11, 13, 14, 16–18 – Задания с выбором ответа</a:t>
            </a:r>
          </a:p>
          <a:p>
            <a:pPr marL="402336" lvl="1" indent="0">
              <a:buNone/>
            </a:pPr>
            <a:r>
              <a:rPr lang="ru-RU" sz="2800" dirty="0" smtClean="0"/>
              <a:t>Максимальное количество баллов – 13</a:t>
            </a:r>
          </a:p>
          <a:p>
            <a:pPr marL="109728" indent="0">
              <a:buNone/>
            </a:pPr>
            <a:endParaRPr lang="ru-RU" dirty="0" smtClean="0"/>
          </a:p>
          <a:p>
            <a:r>
              <a:rPr lang="ru-RU" dirty="0" smtClean="0"/>
              <a:t>№ 15 и 19 – Задания с кратким ответом в виде последовательности цифр</a:t>
            </a:r>
          </a:p>
          <a:p>
            <a:pPr marL="402336" lvl="1" indent="0">
              <a:buNone/>
            </a:pPr>
            <a:r>
              <a:rPr lang="ru-RU" sz="2800" dirty="0" smtClean="0"/>
              <a:t>Максимальное количество баллов – 3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r>
              <a:rPr lang="ru-RU" dirty="0" smtClean="0"/>
              <a:t>№ 20 – Задание с кратким ответом в виде слова (словосочетания)</a:t>
            </a:r>
          </a:p>
          <a:p>
            <a:pPr marL="402336" lvl="1" indent="0">
              <a:buNone/>
            </a:pPr>
            <a:r>
              <a:rPr lang="ru-RU" sz="2800" dirty="0" smtClean="0"/>
              <a:t>Максимальное количество баллов – 1</a:t>
            </a:r>
          </a:p>
          <a:p>
            <a:pPr marL="109728" indent="0">
              <a:buNone/>
            </a:pPr>
            <a:endParaRPr lang="ru-RU" dirty="0" smtClean="0"/>
          </a:p>
          <a:p>
            <a:r>
              <a:rPr lang="ru-RU" dirty="0" smtClean="0"/>
              <a:t>№ 1, 5, 6, 12, 21–24 – Задания с развернутым ответом</a:t>
            </a:r>
          </a:p>
          <a:p>
            <a:pPr marL="402336" lvl="1" indent="0">
              <a:buNone/>
            </a:pPr>
            <a:r>
              <a:rPr lang="ru-RU" sz="2800" dirty="0" smtClean="0"/>
              <a:t>Максимальное количество баллов – 20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№5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Анализ визуальной информации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420888"/>
            <a:ext cx="5596090" cy="4149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323528" y="3212976"/>
            <a:ext cx="2123727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buClr>
                <a:srgbClr val="740000"/>
              </a:buClr>
            </a:pPr>
            <a:r>
              <a:rPr lang="ru-RU" sz="2600" dirty="0" smtClean="0">
                <a:solidFill>
                  <a:srgbClr val="740000"/>
                </a:solidFill>
              </a:rPr>
              <a:t>Это новое задание в </a:t>
            </a:r>
            <a:r>
              <a:rPr lang="ru-RU" sz="2600" dirty="0" smtClean="0">
                <a:solidFill>
                  <a:srgbClr val="740000"/>
                </a:solidFill>
              </a:rPr>
              <a:t>КИМ-2022</a:t>
            </a:r>
            <a:endParaRPr lang="ru-RU" sz="2600" dirty="0" smtClean="0">
              <a:solidFill>
                <a:srgbClr val="740000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1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2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Сравнение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КИМ-2022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 КИМ-2020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algn="just"/>
            <a:r>
              <a:rPr lang="ru-RU" dirty="0" smtClean="0"/>
              <a:t>Задания, которые поменяли нумерацию:</a:t>
            </a:r>
            <a:endParaRPr lang="ru-RU" dirty="0"/>
          </a:p>
        </p:txBody>
      </p:sp>
      <p:graphicFrame>
        <p:nvGraphicFramePr>
          <p:cNvPr id="8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4185992"/>
              </p:ext>
            </p:extLst>
          </p:nvPr>
        </p:nvGraphicFramePr>
        <p:xfrm>
          <a:off x="467544" y="2564904"/>
          <a:ext cx="8229600" cy="13716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2022, 2021</a:t>
                      </a:r>
                      <a:r>
                        <a:rPr lang="ru-RU" sz="2400" baseline="0" dirty="0" smtClean="0"/>
                        <a:t> г</a:t>
                      </a:r>
                      <a:r>
                        <a:rPr lang="ru-RU" sz="2400" dirty="0" smtClean="0"/>
                        <a:t>г</a:t>
                      </a:r>
                      <a:r>
                        <a:rPr lang="ru-RU" sz="2400" dirty="0" smtClean="0"/>
                        <a:t>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2020 г</a:t>
                      </a:r>
                      <a:r>
                        <a:rPr lang="ru-RU" sz="2400" dirty="0" smtClean="0"/>
                        <a:t>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4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5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0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1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02368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Изменения в КИМ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ОГЭ-2022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r>
              <a:rPr lang="ru-RU" dirty="0"/>
              <a:t>Общее количество заданий с кратким ответом уменьшилось с </a:t>
            </a:r>
            <a:r>
              <a:rPr lang="ru-RU" dirty="0" smtClean="0"/>
              <a:t>14 </a:t>
            </a:r>
            <a:r>
              <a:rPr lang="ru-RU" dirty="0"/>
              <a:t>до </a:t>
            </a:r>
            <a:r>
              <a:rPr lang="ru-RU" dirty="0" smtClean="0"/>
              <a:t>13</a:t>
            </a:r>
          </a:p>
          <a:p>
            <a:endParaRPr lang="ru-RU" dirty="0"/>
          </a:p>
          <a:p>
            <a:pPr lvl="0"/>
            <a:r>
              <a:rPr lang="ru-RU" dirty="0" smtClean="0"/>
              <a:t>Добавили задание №5 </a:t>
            </a:r>
            <a:r>
              <a:rPr lang="ru-RU" dirty="0"/>
              <a:t>с развернутым </a:t>
            </a:r>
            <a:r>
              <a:rPr lang="ru-RU" dirty="0" smtClean="0"/>
              <a:t>ответом на анализ визуальной информации</a:t>
            </a:r>
          </a:p>
          <a:p>
            <a:pPr lvl="0"/>
            <a:endParaRPr lang="ru-RU" dirty="0"/>
          </a:p>
          <a:p>
            <a:r>
              <a:rPr lang="ru-RU" dirty="0" smtClean="0"/>
              <a:t>Увеличился </a:t>
            </a:r>
            <a:r>
              <a:rPr lang="ru-RU" dirty="0"/>
              <a:t>максимальный </a:t>
            </a:r>
            <a:r>
              <a:rPr lang="ru-RU" dirty="0" smtClean="0"/>
              <a:t>первичный балл</a:t>
            </a: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1729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На что обратить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внимание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Время </a:t>
            </a:r>
            <a:endParaRPr lang="ru-RU" dirty="0"/>
          </a:p>
          <a:p>
            <a:r>
              <a:rPr lang="ru-RU" dirty="0"/>
              <a:t>Дополнительное оборудование</a:t>
            </a:r>
          </a:p>
          <a:p>
            <a:r>
              <a:rPr lang="ru-RU" dirty="0" smtClean="0"/>
              <a:t>Первичный </a:t>
            </a:r>
            <a:r>
              <a:rPr lang="ru-RU" dirty="0"/>
              <a:t>балл</a:t>
            </a:r>
          </a:p>
          <a:p>
            <a:r>
              <a:rPr lang="ru-RU" dirty="0" smtClean="0"/>
              <a:t>Проверяемые умения </a:t>
            </a:r>
            <a:r>
              <a:rPr lang="ru-RU" dirty="0"/>
              <a:t>и </a:t>
            </a:r>
            <a:r>
              <a:rPr lang="ru-RU" dirty="0" smtClean="0"/>
              <a:t>способы действий</a:t>
            </a:r>
          </a:p>
          <a:p>
            <a:r>
              <a:rPr lang="ru-RU" dirty="0" smtClean="0"/>
              <a:t>Задания</a:t>
            </a: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2581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Время выполнения работы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pPr marL="109728" indent="0" algn="ctr">
              <a:buNone/>
            </a:pPr>
            <a:endParaRPr lang="ru-RU" dirty="0" smtClean="0"/>
          </a:p>
          <a:p>
            <a:pPr marL="109728" indent="0" algn="ctr">
              <a:buNone/>
            </a:pPr>
            <a:endParaRPr lang="ru-RU" dirty="0"/>
          </a:p>
          <a:p>
            <a:pPr marL="109728" indent="0" algn="ctr">
              <a:buNone/>
            </a:pPr>
            <a:r>
              <a:rPr lang="ru-RU" dirty="0"/>
              <a:t>3 часа (180 </a:t>
            </a:r>
            <a:r>
              <a:rPr lang="ru-RU" dirty="0" smtClean="0"/>
              <a:t>минут)</a:t>
            </a:r>
            <a:r>
              <a:rPr lang="ru-RU" dirty="0" smtClean="0">
                <a:solidFill>
                  <a:schemeClr val="accent2"/>
                </a:solidFill>
              </a:rPr>
              <a:t> </a:t>
            </a:r>
          </a:p>
          <a:p>
            <a:pPr marL="109728" indent="0" algn="ctr"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r>
              <a:rPr lang="ru-RU" dirty="0" smtClean="0">
                <a:solidFill>
                  <a:schemeClr val="accent2"/>
                </a:solidFill>
              </a:rPr>
              <a:t>Для учеников с ОВЗ, детей-инвалидов и инвалидов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– </a:t>
            </a:r>
            <a:r>
              <a:rPr lang="ru-RU" dirty="0"/>
              <a:t>4 часа 30 минут (270 минут</a:t>
            </a:r>
            <a:r>
              <a:rPr lang="ru-RU" dirty="0" smtClean="0"/>
              <a:t>) </a:t>
            </a:r>
            <a:endParaRPr lang="ru-RU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2581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Дополнительное оборудование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ctr">
              <a:buNone/>
            </a:pPr>
            <a:r>
              <a:rPr lang="ru-RU" dirty="0"/>
              <a:t>Не предусмотрено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73219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Первичный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балл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pPr marL="109728" indent="0" algn="just">
              <a:buNone/>
            </a:pPr>
            <a:endParaRPr lang="ru-RU" dirty="0" smtClean="0"/>
          </a:p>
          <a:p>
            <a:pPr marL="109728" indent="0" algn="just">
              <a:buNone/>
            </a:pPr>
            <a:endParaRPr lang="ru-RU" dirty="0"/>
          </a:p>
          <a:p>
            <a:pPr marL="109728" indent="0" algn="just">
              <a:buNone/>
            </a:pPr>
            <a:endParaRPr lang="ru-RU" dirty="0" smtClean="0"/>
          </a:p>
          <a:p>
            <a:pPr marL="109728" indent="0" algn="ctr">
              <a:buNone/>
            </a:pPr>
            <a:r>
              <a:rPr lang="ru-RU" dirty="0" smtClean="0"/>
              <a:t>Максимальный первичный балл – 37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73219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Проверяемые умения и способы действий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4535498"/>
              </p:ext>
            </p:extLst>
          </p:nvPr>
        </p:nvGraphicFramePr>
        <p:xfrm>
          <a:off x="467544" y="2276872"/>
          <a:ext cx="8136135" cy="44196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04456"/>
                <a:gridCol w="2016224"/>
                <a:gridCol w="201545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Знать/понимать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Кол-во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заданий в </a:t>
                      </a:r>
                      <a:r>
                        <a:rPr lang="ru-RU" sz="2000" dirty="0" smtClean="0"/>
                        <a:t>КИМ-2022 и КИМ-2021</a:t>
                      </a:r>
                      <a:endParaRPr lang="ru-RU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Кол-во заданий в КИМ-2020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социальные свойства человека, его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взаимодействие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с другими людьми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сущность общества как формы совместной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деятельности людей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характерные черты и признаки основных сфер жизни общества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содержание и значение социальных норм, регулирующих общественные отношения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Проверяемые умения и способы действий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8807363"/>
              </p:ext>
            </p:extLst>
          </p:nvPr>
        </p:nvGraphicFramePr>
        <p:xfrm>
          <a:off x="467544" y="2276872"/>
          <a:ext cx="8136135" cy="39624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04456"/>
                <a:gridCol w="2016224"/>
                <a:gridCol w="2015455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Уметь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Кол-во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заданий в КИМ-2022 и КИМ-2021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Кол-во заданий в КИМ-2020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/>
                        <a:t>описывать</a:t>
                      </a:r>
                      <a:r>
                        <a:rPr lang="ru-RU" sz="1800" dirty="0" smtClean="0"/>
                        <a:t> основные социальные объекты, выделяя их существенные признаки, человека как социально- деятельное существо, основные социальные роли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r>
                        <a:rPr lang="ru-RU" sz="2400" baseline="0" dirty="0" smtClean="0"/>
                        <a:t> – 4¹</a:t>
                      </a:r>
                      <a:endParaRPr lang="ru-RU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2</a:t>
                      </a:r>
                      <a:r>
                        <a:rPr lang="ru-RU" sz="2400" baseline="0" dirty="0" smtClean="0"/>
                        <a:t> – 4¹</a:t>
                      </a:r>
                      <a:endParaRPr lang="ru-RU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/>
                        <a:t>сравнивать</a:t>
                      </a:r>
                      <a:r>
                        <a:rPr lang="ru-RU" sz="1800" dirty="0" smtClean="0"/>
                        <a:t> социальные объекты, суждения об обществе и человеке; выявлять их общие черты и  различия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331640" y="6237312"/>
            <a:ext cx="3863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¹ В зависимости от плана сборки. </a:t>
            </a:r>
            <a:endParaRPr lang="ru-RU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0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1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Проверяемые умения и способы действий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8807363"/>
              </p:ext>
            </p:extLst>
          </p:nvPr>
        </p:nvGraphicFramePr>
        <p:xfrm>
          <a:off x="467544" y="2276872"/>
          <a:ext cx="8136135" cy="3048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04456"/>
                <a:gridCol w="2016224"/>
                <a:gridCol w="2015455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Уметь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Кол-во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заданий в КИМ-2022 и КИМ-2021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Кол-во заданий в КИМ-2020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/>
                        <a:t>объяснять</a:t>
                      </a:r>
                      <a:r>
                        <a:rPr lang="ru-RU" sz="1800" dirty="0" smtClean="0"/>
                        <a:t> взаимосвязи изученных социальных объектов (включая взаимодействия общества и природы, человека и общества, сфер общественной жизни, гражданина и государства)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/>
                        <a:t>8²</a:t>
                      </a:r>
                      <a:endParaRPr lang="ru-RU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/>
                        <a:t>9²</a:t>
                      </a:r>
                      <a:endParaRPr lang="ru-RU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331640" y="6237312"/>
            <a:ext cx="5992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² С </a:t>
            </a:r>
            <a:r>
              <a:rPr lang="ru-RU" dirty="0" smtClean="0"/>
              <a:t>учетом </a:t>
            </a:r>
            <a:r>
              <a:rPr lang="ru-RU" dirty="0" smtClean="0"/>
              <a:t>заданий, проверяющих комплекс умений. </a:t>
            </a:r>
            <a:endParaRPr lang="ru-RU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0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1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12">
      <a:dk1>
        <a:sysClr val="windowText" lastClr="000000"/>
      </a:dk1>
      <a:lt1>
        <a:sysClr val="window" lastClr="FFFFFF"/>
      </a:lt1>
      <a:dk2>
        <a:srgbClr val="FFDEA4"/>
      </a:dk2>
      <a:lt2>
        <a:srgbClr val="DFE6D0"/>
      </a:lt2>
      <a:accent1>
        <a:srgbClr val="759AA5"/>
      </a:accent1>
      <a:accent2>
        <a:srgbClr val="740000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805</TotalTime>
  <Words>569</Words>
  <Application>Microsoft Office PowerPoint</Application>
  <PresentationFormat>Экран (4:3)</PresentationFormat>
  <Paragraphs>131</Paragraphs>
  <Slides>16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Городская</vt:lpstr>
      <vt:lpstr>ОГЭ-2022  по обществознанию</vt:lpstr>
      <vt:lpstr>Изменения в КИМ ОГЭ-2022</vt:lpstr>
      <vt:lpstr>На что обратить внимание</vt:lpstr>
      <vt:lpstr>Время выполнения работы </vt:lpstr>
      <vt:lpstr>Дополнительное оборудование</vt:lpstr>
      <vt:lpstr>Первичный балл</vt:lpstr>
      <vt:lpstr>Проверяемые умения и способы действий</vt:lpstr>
      <vt:lpstr>Проверяемые умения и способы действий</vt:lpstr>
      <vt:lpstr>Проверяемые умения и способы действий</vt:lpstr>
      <vt:lpstr>Проверяемые умения и способы действий</vt:lpstr>
      <vt:lpstr>Проверяемые умения и способы действий</vt:lpstr>
      <vt:lpstr>Проверяемые умения и способы действий</vt:lpstr>
      <vt:lpstr>Задания</vt:lpstr>
      <vt:lpstr>Задания</vt:lpstr>
      <vt:lpstr>Задание №5</vt:lpstr>
      <vt:lpstr>Сравнение КИМ-2022 с КИМ-2020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ОГЭ-2021  по русскому языку</dc:title>
  <dc:creator>Sony</dc:creator>
  <cp:lastModifiedBy>Sony</cp:lastModifiedBy>
  <cp:revision>144</cp:revision>
  <dcterms:created xsi:type="dcterms:W3CDTF">2020-08-31T10:23:09Z</dcterms:created>
  <dcterms:modified xsi:type="dcterms:W3CDTF">2021-10-18T18:46:01Z</dcterms:modified>
</cp:coreProperties>
</file>